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301" r:id="rId3"/>
    <p:sldId id="257" r:id="rId4"/>
    <p:sldId id="333" r:id="rId5"/>
    <p:sldId id="327" r:id="rId6"/>
    <p:sldId id="259" r:id="rId7"/>
    <p:sldId id="322" r:id="rId8"/>
    <p:sldId id="323" r:id="rId9"/>
    <p:sldId id="324" r:id="rId10"/>
    <p:sldId id="325" r:id="rId11"/>
    <p:sldId id="274" r:id="rId12"/>
    <p:sldId id="328" r:id="rId13"/>
    <p:sldId id="298" r:id="rId14"/>
    <p:sldId id="263" r:id="rId15"/>
    <p:sldId id="329" r:id="rId16"/>
    <p:sldId id="330" r:id="rId17"/>
    <p:sldId id="331" r:id="rId18"/>
    <p:sldId id="332" r:id="rId19"/>
    <p:sldId id="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. McKee" userId="569ba7cd-502f-4add-901f-077362221fff" providerId="ADAL" clId="{32DF8322-6508-4CC0-BF45-B307845FDB08}"/>
    <pc:docChg chg="modSld">
      <pc:chgData name="A. McKee" userId="569ba7cd-502f-4add-901f-077362221fff" providerId="ADAL" clId="{32DF8322-6508-4CC0-BF45-B307845FDB08}" dt="2025-09-25T14:53:48.620" v="6" actId="6549"/>
      <pc:docMkLst>
        <pc:docMk/>
      </pc:docMkLst>
      <pc:sldChg chg="modNotesTx">
        <pc:chgData name="A. McKee" userId="569ba7cd-502f-4add-901f-077362221fff" providerId="ADAL" clId="{32DF8322-6508-4CC0-BF45-B307845FDB08}" dt="2025-09-25T14:53:44.736" v="5" actId="6549"/>
        <pc:sldMkLst>
          <pc:docMk/>
          <pc:sldMk cId="4177001316" sldId="263"/>
        </pc:sldMkLst>
      </pc:sldChg>
      <pc:sldChg chg="modNotesTx">
        <pc:chgData name="A. McKee" userId="569ba7cd-502f-4add-901f-077362221fff" providerId="ADAL" clId="{32DF8322-6508-4CC0-BF45-B307845FDB08}" dt="2025-09-25T14:53:15.085" v="1" actId="6549"/>
        <pc:sldMkLst>
          <pc:docMk/>
          <pc:sldMk cId="171229519" sldId="269"/>
        </pc:sldMkLst>
      </pc:sldChg>
      <pc:sldChg chg="modNotesTx">
        <pc:chgData name="A. McKee" userId="569ba7cd-502f-4add-901f-077362221fff" providerId="ADAL" clId="{32DF8322-6508-4CC0-BF45-B307845FDB08}" dt="2025-09-25T14:53:33.440" v="3" actId="6549"/>
        <pc:sldMkLst>
          <pc:docMk/>
          <pc:sldMk cId="1559407660" sldId="274"/>
        </pc:sldMkLst>
      </pc:sldChg>
      <pc:sldChg chg="modNotesTx">
        <pc:chgData name="A. McKee" userId="569ba7cd-502f-4add-901f-077362221fff" providerId="ADAL" clId="{32DF8322-6508-4CC0-BF45-B307845FDB08}" dt="2025-09-25T14:53:48.620" v="6" actId="6549"/>
        <pc:sldMkLst>
          <pc:docMk/>
          <pc:sldMk cId="2424424131" sldId="298"/>
        </pc:sldMkLst>
      </pc:sldChg>
      <pc:sldChg chg="modNotesTx">
        <pc:chgData name="A. McKee" userId="569ba7cd-502f-4add-901f-077362221fff" providerId="ADAL" clId="{32DF8322-6508-4CC0-BF45-B307845FDB08}" dt="2025-09-25T14:53:19.294" v="2" actId="6549"/>
        <pc:sldMkLst>
          <pc:docMk/>
          <pc:sldMk cId="3742803025" sldId="301"/>
        </pc:sldMkLst>
      </pc:sldChg>
      <pc:sldChg chg="modNotesTx">
        <pc:chgData name="A. McKee" userId="569ba7cd-502f-4add-901f-077362221fff" providerId="ADAL" clId="{32DF8322-6508-4CC0-BF45-B307845FDB08}" dt="2025-09-25T14:53:38.562" v="4" actId="6549"/>
        <pc:sldMkLst>
          <pc:docMk/>
          <pc:sldMk cId="1672935590" sldId="3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FB553-FE51-4D5B-B532-47DF7D9D40B4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2C8A3-0534-432B-A12C-68CB71570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9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2A663-AFEB-4F09-8AEF-C0B38348BE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263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2A663-AFEB-4F09-8AEF-C0B38348BE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36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2A663-AFEB-4F09-8AEF-C0B38348BE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19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0B79B-68D2-0B4D-EC57-D14BBCB4C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24A701-72A7-C260-D4B9-8BE333293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7CBAFC-F240-7029-6A24-380632818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1D35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258B4-C170-402B-9696-B53F5D2A5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2A663-AFEB-4F09-8AEF-C0B38348BE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606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2A663-AFEB-4F09-8AEF-C0B38348BE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2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2A663-AFEB-4F09-8AEF-C0B38348BE2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332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951E7-98F8-D499-EA4A-D117A354A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AB9A61-71F3-AA16-3DB4-226F9C569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3D18F0-A4E7-30A6-7150-E23B75059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8BBA4-6AC5-C680-FA49-77C877746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2A663-AFEB-4F09-8AEF-C0B38348BE2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442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7CA7F-4DDE-41BC-CE1F-3CB9BA6A4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84C3C6-9CAF-5DE2-41EB-EDFAFCB8D9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0242C6-EC37-3C91-9D20-20C97AA42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A3981-34B6-A6DF-F172-8205CF7FA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2A663-AFEB-4F09-8AEF-C0B38348BE2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388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5D5BA-DEE1-1292-68CB-9819DC79B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9DB3C8-28A5-209E-6168-008811ECB6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9D920C-7E3A-9D89-94FB-37DB5E3A2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927A1-2B3D-4E37-DA93-4797CE9BE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2A663-AFEB-4F09-8AEF-C0B38348BE2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861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25EE8-E1D1-E108-2683-9E250AAF9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500E5B-2B5C-D8E4-FA56-6504402575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7B548D-92EF-4F79-4A01-DC1749A27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C568B-8D74-EE03-27B2-FEDB820F2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2A663-AFEB-4F09-8AEF-C0B38348BE2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440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2A663-AFEB-4F09-8AEF-C0B38348BE2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42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2A663-AFEB-4F09-8AEF-C0B38348BE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135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2A663-AFEB-4F09-8AEF-C0B38348BE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429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1087A-71AF-7B9D-11E1-AC7D26629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C0697C-1910-0917-C0F1-0791B3FEA2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DAAC15-CE74-785F-449D-5AE2039C5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2DA7F-5099-DF38-4E80-AD062D137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2A663-AFEB-4F09-8AEF-C0B38348BE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282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17FC2-C366-C33F-9583-9BC34E5AF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FD6EE1-2DEF-63CF-739B-157F6A931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32CD45-7EEC-992E-4D0F-A826E268E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90274-5247-A3AB-6ED4-69D76C2C59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2A663-AFEB-4F09-8AEF-C0B38348BE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598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2A663-AFEB-4F09-8AEF-C0B38348BE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982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2A663-AFEB-4F09-8AEF-C0B38348BE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60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2A663-AFEB-4F09-8AEF-C0B38348BE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022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2A663-AFEB-4F09-8AEF-C0B38348BE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96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27E8-E4C5-8CBB-E1A9-35595DD3E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8382C-46CC-BD1D-6F51-2401F2C75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B4298-4CD8-406E-2517-90A78BCC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84D1-D479-4CD4-8DC9-1C3BD88F2A7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6AC99-01E6-2B07-788E-2EF6A47F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F022D-88D8-A793-F351-BD9D298A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0DB1-A391-460B-BA05-12C9AE553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31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17D50-A718-CA6A-E6B0-AB3A746A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FACD8A-F4A0-00FE-C0E4-5B9DBAB7A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853E8-6B5B-42C9-2167-63B8A88F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84D1-D479-4CD4-8DC9-1C3BD88F2A7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0D55B-D24D-DC9D-8A47-FC239583E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7ACF8-D908-3806-84B7-028A2BDE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0DB1-A391-460B-BA05-12C9AE553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EAE41-0628-1078-46BA-F3E82DDBF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48FFEA-3159-C23A-87EB-9DF479A58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3B66D-E069-F859-5923-D9E5EDDB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84D1-D479-4CD4-8DC9-1C3BD88F2A7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2B6BF-12F6-0B7D-9C49-3E9311C3D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1ABD2-AF72-916C-2ACB-F1CD8C17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0DB1-A391-460B-BA05-12C9AE553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18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9DFD-D907-5929-4EF3-EEF843225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33DDB-2BD5-D9BD-0676-DAE2CBA0C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01E3F-9B28-02CD-14EE-E564A22BD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84D1-D479-4CD4-8DC9-1C3BD88F2A7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E38F5-881A-2AF7-3C68-ECF15B187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1C6C7-064F-546B-C777-FB740020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0DB1-A391-460B-BA05-12C9AE553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1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FBF65-AA36-CF5D-815E-82A2FFCC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AD54B-E604-965C-1175-1A90A5C12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15324-DC7E-26B6-EB22-8BCED912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84D1-D479-4CD4-8DC9-1C3BD88F2A7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22F50-A37F-9078-D054-BBC3DF87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50D4D-7308-5F6B-DED5-06607C57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0DB1-A391-460B-BA05-12C9AE553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9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4B0A9-22A6-166C-27D4-B1C2FB25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889B0-8361-9643-0336-EE208D33C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5A86A-35E3-4FFC-D9C6-3D4318ED8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09B1A-A704-672F-D86F-4D104705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84D1-D479-4CD4-8DC9-1C3BD88F2A7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27744-3030-C9EB-A714-254996E41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7F349-CE89-E46C-12C5-B1C39A89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0DB1-A391-460B-BA05-12C9AE553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56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B2A5-43C4-3343-4EBB-D86FE51D6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ED93D-236A-92DE-41B7-1DC41E029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0CF05-4CC9-D2C6-B9FD-533D98865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A6BBCD-AE86-785A-4FEB-75ED89FEF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794DD-D6A0-8A71-95CF-B1EB3D8C0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0DCF6-CC7F-3964-AEE1-3074F70A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84D1-D479-4CD4-8DC9-1C3BD88F2A7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71AF3F-272E-1841-84A1-9AB47ACB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D3A8E1-9AC4-BBF8-6420-DD4D2ED4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0DB1-A391-460B-BA05-12C9AE553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80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AA5B-D374-1C46-77BD-BDF33D7E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DCF03-B834-841A-BB32-5FE09DF0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84D1-D479-4CD4-8DC9-1C3BD88F2A7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942B7-505D-C4DB-78B7-C0B5B391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A0FC4-E748-18CB-DC58-8684CC3D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0DB1-A391-460B-BA05-12C9AE553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84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173CFF-23D4-641B-1876-E0EE3F97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84D1-D479-4CD4-8DC9-1C3BD88F2A7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17B7B1-0E32-AEA2-F22B-07EA1BC5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40FDC-5660-EFEA-3C71-DDE8260C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0DB1-A391-460B-BA05-12C9AE553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32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31E83-79BB-B092-4828-1589D7F1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94386-CF3E-1F8D-7E5E-F9573B69B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6E871-4A21-07EB-8651-39A304439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5978A-A030-997D-5FB4-F0F404719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84D1-D479-4CD4-8DC9-1C3BD88F2A7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B620E-0DF5-5AD8-224C-964BCA46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FBCE7-B96D-E021-EEA1-A116B8E6E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0DB1-A391-460B-BA05-12C9AE553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36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3699-8DEC-0F16-3CE0-83DE8BAF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9B784-EC30-F675-F659-BC8AF9874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61C91-6826-E1C8-60CA-64E7480E8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1FA3F-E867-5613-CF5A-0AA02F1B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84D1-D479-4CD4-8DC9-1C3BD88F2A7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91AE9-BC47-7F86-A8F9-3D68F94E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3064B-4F92-9466-6FE1-855BF0202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0DB1-A391-460B-BA05-12C9AE553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7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C346DB-04FB-C41A-A8D9-5444F6EE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2E6DD-6661-44D9-149D-1B9455CB5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C6F74-0E15-03A2-B165-33B98B232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84D1-D479-4CD4-8DC9-1C3BD88F2A7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83A84-4A4A-01C2-3131-0AB8BE8DE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070D-CB74-C7CB-66D0-CF3625200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C0DB1-A391-460B-BA05-12C9AE553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46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wingsp@holmer.org.u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mailto:Smithj@holmer.org.uk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cgilvrayD@holmer.org.uk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Verdana"/>
                <a:ea typeface="Verdana"/>
              </a:rPr>
              <a:t>Holmer Green Senior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2365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>
                <a:latin typeface="Verdana"/>
                <a:ea typeface="Verdana"/>
              </a:rPr>
              <a:t>Year 7 Parent Information Evening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35634"/>
            <a:ext cx="12192000" cy="4223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05550"/>
            <a:ext cx="12192000" cy="13008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9" y="133351"/>
            <a:ext cx="1980821" cy="130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6297119"/>
            <a:ext cx="12205250" cy="560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94" y="129265"/>
            <a:ext cx="1981372" cy="13046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11AA2A-81ED-D73D-02D8-5677306036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316"/>
          <a:stretch/>
        </p:blipFill>
        <p:spPr>
          <a:xfrm>
            <a:off x="2039332" y="1333005"/>
            <a:ext cx="9152219" cy="41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08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5" y="475382"/>
            <a:ext cx="11220450" cy="620712"/>
          </a:xfrm>
        </p:spPr>
        <p:txBody>
          <a:bodyPr>
            <a:normAutofit fontScale="90000"/>
          </a:bodyPr>
          <a:lstStyle/>
          <a:p>
            <a:r>
              <a:rPr lang="en-GB" b="1">
                <a:latin typeface="Verdana"/>
                <a:ea typeface="Verdana"/>
              </a:rPr>
              <a:t>Homework</a:t>
            </a:r>
            <a:endParaRPr lang="en-GB" b="1">
              <a:latin typeface="Verdana"/>
              <a:ea typeface="Verdana"/>
              <a:cs typeface="Calibri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6305550"/>
            <a:ext cx="12192000" cy="552450"/>
            <a:chOff x="0" y="6305550"/>
            <a:chExt cx="12192000" cy="552450"/>
          </a:xfrm>
        </p:grpSpPr>
        <p:sp>
          <p:nvSpPr>
            <p:cNvPr id="5" name="TextBox 4"/>
            <p:cNvSpPr txBox="1"/>
            <p:nvPr/>
          </p:nvSpPr>
          <p:spPr>
            <a:xfrm>
              <a:off x="0" y="6435634"/>
              <a:ext cx="12192000" cy="42236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305550"/>
              <a:ext cx="12192000" cy="13008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9" y="133351"/>
            <a:ext cx="1980821" cy="1307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8175" y="2076450"/>
            <a:ext cx="11220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F530797-987D-947A-DCAC-5242BF3AF44D}"/>
              </a:ext>
            </a:extLst>
          </p:cNvPr>
          <p:cNvGraphicFramePr>
            <a:graphicFrameLocks noGrp="1"/>
          </p:cNvGraphicFramePr>
          <p:nvPr/>
        </p:nvGraphicFramePr>
        <p:xfrm>
          <a:off x="2008985" y="1359580"/>
          <a:ext cx="8538357" cy="4687188"/>
        </p:xfrm>
        <a:graphic>
          <a:graphicData uri="http://schemas.openxmlformats.org/drawingml/2006/table">
            <a:tbl>
              <a:tblPr/>
              <a:tblGrid>
                <a:gridCol w="1821221">
                  <a:extLst>
                    <a:ext uri="{9D8B030D-6E8A-4147-A177-3AD203B41FA5}">
                      <a16:colId xmlns:a16="http://schemas.microsoft.com/office/drawing/2014/main" val="317626450"/>
                    </a:ext>
                  </a:extLst>
                </a:gridCol>
                <a:gridCol w="1843341">
                  <a:extLst>
                    <a:ext uri="{9D8B030D-6E8A-4147-A177-3AD203B41FA5}">
                      <a16:colId xmlns:a16="http://schemas.microsoft.com/office/drawing/2014/main" val="2235782346"/>
                    </a:ext>
                  </a:extLst>
                </a:gridCol>
                <a:gridCol w="1769607">
                  <a:extLst>
                    <a:ext uri="{9D8B030D-6E8A-4147-A177-3AD203B41FA5}">
                      <a16:colId xmlns:a16="http://schemas.microsoft.com/office/drawing/2014/main" val="689491366"/>
                    </a:ext>
                  </a:extLst>
                </a:gridCol>
                <a:gridCol w="1533661">
                  <a:extLst>
                    <a:ext uri="{9D8B030D-6E8A-4147-A177-3AD203B41FA5}">
                      <a16:colId xmlns:a16="http://schemas.microsoft.com/office/drawing/2014/main" val="1958348954"/>
                    </a:ext>
                  </a:extLst>
                </a:gridCol>
                <a:gridCol w="1570527">
                  <a:extLst>
                    <a:ext uri="{9D8B030D-6E8A-4147-A177-3AD203B41FA5}">
                      <a16:colId xmlns:a16="http://schemas.microsoft.com/office/drawing/2014/main" val="2395441207"/>
                    </a:ext>
                  </a:extLst>
                </a:gridCol>
              </a:tblGrid>
              <a:tr h="446399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1" i="0">
                          <a:solidFill>
                            <a:srgbClr val="FFC000"/>
                          </a:solidFill>
                          <a:effectLst/>
                          <a:latin typeface="Aptos" panose="020B0004020202020204" pitchFamily="34" charset="0"/>
                        </a:rPr>
                        <a:t>Monday</a:t>
                      </a:r>
                      <a:r>
                        <a:rPr lang="en-GB" sz="18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4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1" i="0">
                          <a:solidFill>
                            <a:srgbClr val="FFC000"/>
                          </a:solidFill>
                          <a:effectLst/>
                          <a:latin typeface="Aptos" panose="020B0004020202020204" pitchFamily="34" charset="0"/>
                        </a:rPr>
                        <a:t>Tuesday</a:t>
                      </a:r>
                      <a:r>
                        <a:rPr lang="en-GB" sz="18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4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1" i="0">
                          <a:solidFill>
                            <a:srgbClr val="FFC000"/>
                          </a:solidFill>
                          <a:effectLst/>
                          <a:latin typeface="Aptos" panose="020B0004020202020204" pitchFamily="34" charset="0"/>
                        </a:rPr>
                        <a:t>Wednesday</a:t>
                      </a:r>
                      <a:r>
                        <a:rPr lang="en-GB" sz="18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4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1" i="0">
                          <a:solidFill>
                            <a:srgbClr val="FFC000"/>
                          </a:solidFill>
                          <a:effectLst/>
                          <a:latin typeface="Aptos" panose="020B0004020202020204" pitchFamily="34" charset="0"/>
                        </a:rPr>
                        <a:t>Thursday</a:t>
                      </a:r>
                      <a:r>
                        <a:rPr lang="en-GB" sz="18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4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1" i="0">
                          <a:solidFill>
                            <a:srgbClr val="FFC000"/>
                          </a:solidFill>
                          <a:effectLst/>
                          <a:latin typeface="Aptos" panose="020B0004020202020204" pitchFamily="34" charset="0"/>
                        </a:rPr>
                        <a:t>Friday</a:t>
                      </a:r>
                      <a:r>
                        <a:rPr lang="en-GB" sz="18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4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907897"/>
                  </a:ext>
                </a:extLst>
              </a:tr>
              <a:tr h="178559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History</a:t>
                      </a:r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800" b="0" i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Biology</a:t>
                      </a:r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4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Chemistry</a:t>
                      </a:r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800" b="0" i="0" u="none" strike="noStrike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English</a:t>
                      </a:r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4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Geography</a:t>
                      </a:r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800" b="0" i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RS</a:t>
                      </a:r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4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 u="none" strike="noStrike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MFL</a:t>
                      </a:r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800" b="0" i="0" u="none" strike="noStrike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Physics</a:t>
                      </a:r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4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Maths- online</a:t>
                      </a:r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800" b="0" i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Dr Frost</a:t>
                      </a:r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800" b="0" i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Music/Drama</a:t>
                      </a:r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4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981526"/>
                  </a:ext>
                </a:extLst>
              </a:tr>
              <a:tr h="446399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1 hour</a:t>
                      </a:r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1 hour</a:t>
                      </a:r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1 hour</a:t>
                      </a:r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1 hour</a:t>
                      </a:r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1 hour</a:t>
                      </a:r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716775"/>
                  </a:ext>
                </a:extLst>
              </a:tr>
              <a:tr h="781198">
                <a:tc gridSpan="5">
                  <a:txBody>
                    <a:bodyPr/>
                    <a:lstStyle/>
                    <a:p>
                      <a:pPr algn="l" fontAlgn="base"/>
                      <a:r>
                        <a:rPr lang="en-GB" sz="1800" b="0" i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Food: ingredients list.</a:t>
                      </a:r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800" b="0" i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DT and Art: Ongoing project work.</a:t>
                      </a:r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783966"/>
                  </a:ext>
                </a:extLst>
              </a:tr>
              <a:tr h="781198">
                <a:tc gridSpan="5">
                  <a:txBody>
                    <a:bodyPr/>
                    <a:lstStyle/>
                    <a:p>
                      <a:pPr algn="ctr" fontAlgn="base"/>
                      <a:r>
                        <a:rPr lang="en-GB" sz="1800" b="0" i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Reading for Pleasure- 1 hour per week recorded as per English dept directive</a:t>
                      </a:r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218732"/>
                  </a:ext>
                </a:extLst>
              </a:tr>
              <a:tr h="446399">
                <a:tc gridSpan="5">
                  <a:txBody>
                    <a:bodyPr/>
                    <a:lstStyle/>
                    <a:p>
                      <a:pPr algn="ctr" fontAlgn="base"/>
                      <a:r>
                        <a:rPr lang="en-GB" sz="1800" b="0" i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Total: 6 hours per week</a:t>
                      </a:r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643212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A3AB8CA2-EBAD-5A9D-9792-9497141A10A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08985" y="1554753"/>
            <a:ext cx="151610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0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BAEEC-6A72-850E-9B7B-030D3BDEC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ED3BF-B2ED-AEAD-CCFF-39F08B11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latin typeface="Verdana"/>
                <a:ea typeface="Verdana"/>
              </a:rPr>
              <a:t>Prep and Memorisation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1E8EF-714D-B2CE-2EF0-DA887EE6D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6297119"/>
            <a:ext cx="12205250" cy="560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7FD2BD-7EEF-0E24-77E8-03FF2FB65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94" y="129265"/>
            <a:ext cx="1981372" cy="130465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818650-8B0B-1A21-11DB-8DA2D2B85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768" y="169176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ea typeface="Calibri"/>
                <a:cs typeface="Calibri"/>
              </a:rPr>
              <a:t>Core knowledge acquisition is essential for students to make progress in a subject. Students need to be able to access knowledge readily and easily and therefore they need retrieval practice on a regular basis.</a:t>
            </a:r>
          </a:p>
        </p:txBody>
      </p:sp>
      <p:pic>
        <p:nvPicPr>
          <p:cNvPr id="8" name="Picture 7" descr="A blue and white screen with white text&#10;&#10;AI-generated content may be incorrect.">
            <a:extLst>
              <a:ext uri="{FF2B5EF4-FFF2-40B4-BE49-F238E27FC236}">
                <a16:creationId xmlns:a16="http://schemas.microsoft.com/office/drawing/2014/main" id="{FBA1CB7E-8847-5611-D525-C952090B7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658" y="2907184"/>
            <a:ext cx="2319982" cy="3288443"/>
          </a:xfrm>
          <a:prstGeom prst="rect">
            <a:avLst/>
          </a:prstGeom>
        </p:spPr>
      </p:pic>
      <p:pic>
        <p:nvPicPr>
          <p:cNvPr id="3" name="Picture 2" descr="A blue and white card with text and images&#10;&#10;AI-generated content may be incorrect.">
            <a:extLst>
              <a:ext uri="{FF2B5EF4-FFF2-40B4-BE49-F238E27FC236}">
                <a16:creationId xmlns:a16="http://schemas.microsoft.com/office/drawing/2014/main" id="{7CE8EC37-5AC6-B325-46B9-ACA6EFC64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4597" y="2904479"/>
            <a:ext cx="2320240" cy="3293849"/>
          </a:xfrm>
          <a:prstGeom prst="rect">
            <a:avLst/>
          </a:prstGeom>
        </p:spPr>
      </p:pic>
      <p:pic>
        <p:nvPicPr>
          <p:cNvPr id="6" name="Picture 5" descr="A blue and yellow card with white text&#10;&#10;AI-generated content may be incorrect.">
            <a:extLst>
              <a:ext uri="{FF2B5EF4-FFF2-40B4-BE49-F238E27FC236}">
                <a16:creationId xmlns:a16="http://schemas.microsoft.com/office/drawing/2014/main" id="{AE827CFA-C187-3157-4432-A9BF894EAA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029" y="2898173"/>
            <a:ext cx="2423212" cy="32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35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49283"/>
            <a:ext cx="10515600" cy="1325563"/>
          </a:xfrm>
        </p:spPr>
        <p:txBody>
          <a:bodyPr/>
          <a:lstStyle/>
          <a:p>
            <a:pPr algn="ctr"/>
            <a:r>
              <a:rPr lang="en-GB" b="1">
                <a:latin typeface="Verdana"/>
                <a:ea typeface="Verdana"/>
              </a:rPr>
              <a:t>Attendance and Punctuality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6345614"/>
            <a:ext cx="12205250" cy="560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14" y="193197"/>
            <a:ext cx="1981372" cy="13046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47C12E-B02E-4487-82FC-E9268DB032A5}"/>
              </a:ext>
            </a:extLst>
          </p:cNvPr>
          <p:cNvSpPr txBox="1"/>
          <p:nvPr/>
        </p:nvSpPr>
        <p:spPr>
          <a:xfrm>
            <a:off x="290024" y="1596529"/>
            <a:ext cx="11461374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>
                <a:latin typeface="Verdana"/>
                <a:ea typeface="Verdana"/>
              </a:rPr>
              <a:t>Attendance over One School Year </a:t>
            </a:r>
            <a:endParaRPr lang="en-GB" sz="2400" b="1">
              <a:latin typeface="Verdana"/>
              <a:ea typeface="Verdana"/>
              <a:cs typeface="Calibri"/>
            </a:endParaRPr>
          </a:p>
          <a:p>
            <a:r>
              <a:rPr lang="en-GB" sz="2400" i="1">
                <a:latin typeface="Verdana"/>
                <a:ea typeface="Verdana"/>
              </a:rPr>
              <a:t>If a student had: </a:t>
            </a:r>
            <a:endParaRPr lang="en-GB" sz="2400" i="1">
              <a:latin typeface="Verdana"/>
              <a:ea typeface="Verdana"/>
              <a:cs typeface="Calibri"/>
            </a:endParaRPr>
          </a:p>
          <a:p>
            <a:r>
              <a:rPr lang="en-GB" sz="2400" i="1">
                <a:latin typeface="Verdana"/>
                <a:ea typeface="Verdana"/>
              </a:rPr>
              <a:t>95% attendance = 10 days absent from school (50 hours of learning to catch up)</a:t>
            </a:r>
            <a:endParaRPr lang="en-GB" sz="2400" i="1">
              <a:latin typeface="Verdana"/>
              <a:ea typeface="Verdana"/>
              <a:cs typeface="Calibri"/>
            </a:endParaRPr>
          </a:p>
          <a:p>
            <a:r>
              <a:rPr lang="en-GB" sz="2400" i="1">
                <a:latin typeface="Verdana"/>
                <a:ea typeface="Verdana"/>
              </a:rPr>
              <a:t>90% attendance = 4 weeks absent from school (100 hours of learning to catch up)</a:t>
            </a:r>
            <a:endParaRPr lang="en-GB" sz="2400" i="1">
              <a:latin typeface="Verdana"/>
              <a:ea typeface="Verdana"/>
              <a:cs typeface="Calibri"/>
            </a:endParaRPr>
          </a:p>
          <a:p>
            <a:endParaRPr lang="en-GB" sz="2400" i="1">
              <a:latin typeface="Verdana"/>
              <a:ea typeface="Verdana"/>
              <a:cs typeface="Calibri"/>
            </a:endParaRPr>
          </a:p>
          <a:p>
            <a:r>
              <a:rPr lang="en-GB" sz="2400" b="1">
                <a:latin typeface="Verdana"/>
                <a:ea typeface="Verdana"/>
              </a:rPr>
              <a:t>Attendance over 5 year (Years 7-11) … </a:t>
            </a:r>
            <a:endParaRPr lang="en-GB" sz="2400" b="1">
              <a:latin typeface="Verdana"/>
              <a:ea typeface="Verdana"/>
              <a:cs typeface="Calibri"/>
            </a:endParaRPr>
          </a:p>
          <a:p>
            <a:r>
              <a:rPr lang="en-GB" sz="2400" i="1">
                <a:latin typeface="Verdana"/>
                <a:ea typeface="Verdana"/>
              </a:rPr>
              <a:t>If a student had: </a:t>
            </a:r>
            <a:endParaRPr lang="en-GB" sz="2400" i="1">
              <a:latin typeface="Verdana"/>
              <a:ea typeface="Verdana"/>
              <a:cs typeface="Calibri"/>
            </a:endParaRPr>
          </a:p>
          <a:p>
            <a:r>
              <a:rPr lang="en-GB" sz="2400" i="1">
                <a:latin typeface="Verdana"/>
                <a:ea typeface="Verdana"/>
              </a:rPr>
              <a:t>90% attendance = having about half a year off school! </a:t>
            </a:r>
            <a:endParaRPr lang="en-GB" sz="2400" i="1">
              <a:latin typeface="Verdana"/>
              <a:ea typeface="Verdana"/>
              <a:cs typeface="Calibri"/>
            </a:endParaRPr>
          </a:p>
          <a:p>
            <a:r>
              <a:rPr lang="en-GB" sz="2400" i="1">
                <a:latin typeface="Verdana"/>
                <a:ea typeface="Verdana"/>
              </a:rPr>
              <a:t>80% attendance = 38 weeks off school = one whole school year missed! </a:t>
            </a:r>
            <a:endParaRPr lang="en-GB" sz="2400" i="1">
              <a:latin typeface="Verdana"/>
              <a:ea typeface="Verdan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424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751" y="-6135"/>
            <a:ext cx="10515600" cy="1325563"/>
          </a:xfrm>
        </p:spPr>
        <p:txBody>
          <a:bodyPr/>
          <a:lstStyle/>
          <a:p>
            <a:pPr algn="ctr"/>
            <a:r>
              <a:rPr lang="en-GB" b="1">
                <a:latin typeface="Verdana"/>
                <a:ea typeface="Verdana"/>
              </a:rPr>
              <a:t>Attendance and Punctuality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6345614"/>
            <a:ext cx="12205250" cy="560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14" y="193197"/>
            <a:ext cx="1981372" cy="1304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DF080D-0652-42F3-92B0-67E25DFF2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4010" y="865801"/>
            <a:ext cx="6493259" cy="547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01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311D8-3F45-D86E-7123-9F1652A99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5FECA-FDD2-2B97-FFA2-A25B5BF1A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latin typeface="Verdana"/>
                <a:ea typeface="Verdana"/>
              </a:rPr>
              <a:t>Head Of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D226E-679F-581B-9830-974BCF08C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105" y="2154374"/>
            <a:ext cx="4619500" cy="3582398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latin typeface="Verdana"/>
              <a:ea typeface="Verdana"/>
              <a:cs typeface="Calibri"/>
            </a:endParaRPr>
          </a:p>
          <a:p>
            <a:pPr marL="0" indent="0">
              <a:buNone/>
            </a:pPr>
            <a:endParaRPr lang="en-GB">
              <a:latin typeface="Verdana"/>
              <a:ea typeface="Verdana"/>
              <a:cs typeface="Calibri"/>
            </a:endParaRPr>
          </a:p>
          <a:p>
            <a:pPr marL="0" indent="0" algn="ctr">
              <a:buNone/>
            </a:pPr>
            <a:r>
              <a:rPr lang="en-GB">
                <a:latin typeface="Verdana"/>
                <a:ea typeface="Verdana"/>
                <a:cs typeface="Calibri"/>
              </a:rPr>
              <a:t>Miss Owings</a:t>
            </a:r>
            <a:endParaRPr lang="en-US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>
                <a:latin typeface="Verdana"/>
                <a:ea typeface="Verdana"/>
                <a:cs typeface="Calibri"/>
              </a:rPr>
              <a:t>Head of Year 7</a:t>
            </a:r>
            <a:endParaRPr lang="en-GB"/>
          </a:p>
          <a:p>
            <a:pPr marL="0" indent="0" algn="ctr">
              <a:buNone/>
            </a:pPr>
            <a:endParaRPr lang="en-GB">
              <a:latin typeface="Verdana"/>
              <a:ea typeface="Verdana"/>
              <a:cs typeface="Calibri"/>
            </a:endParaRPr>
          </a:p>
          <a:p>
            <a:pPr marL="0" indent="0" algn="ctr">
              <a:buNone/>
            </a:pPr>
            <a:r>
              <a:rPr lang="en-GB">
                <a:latin typeface="Verdana"/>
                <a:ea typeface="Verdana"/>
                <a:cs typeface="Calibri"/>
                <a:hlinkClick r:id="rId3"/>
              </a:rPr>
              <a:t>owingsp@holmer.org.uk</a:t>
            </a:r>
            <a:endParaRPr lang="en-GB">
              <a:latin typeface="Verdana"/>
              <a:ea typeface="Verdana"/>
              <a:cs typeface="Calibri"/>
            </a:endParaRPr>
          </a:p>
          <a:p>
            <a:pPr marL="0" indent="0">
              <a:buNone/>
            </a:pPr>
            <a:endParaRPr lang="en-GB">
              <a:latin typeface="Verdana"/>
              <a:ea typeface="Verdana"/>
              <a:cs typeface="Calibri"/>
            </a:endParaRPr>
          </a:p>
          <a:p>
            <a:pPr marL="0" indent="0">
              <a:buNone/>
            </a:pPr>
            <a:endParaRPr lang="en-GB">
              <a:latin typeface="Verdana"/>
              <a:ea typeface="Verdana"/>
              <a:cs typeface="Calibri"/>
            </a:endParaRPr>
          </a:p>
          <a:p>
            <a:pPr marL="0" indent="0">
              <a:buNone/>
            </a:pPr>
            <a:endParaRPr lang="en-GB">
              <a:latin typeface="Verdana"/>
              <a:ea typeface="Verdana"/>
              <a:cs typeface="Calibri"/>
            </a:endParaRPr>
          </a:p>
          <a:p>
            <a:pPr marL="0" indent="0">
              <a:buNone/>
            </a:pPr>
            <a:endParaRPr lang="en-GB" b="1">
              <a:latin typeface="Verdana"/>
              <a:ea typeface="Verdana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8252A-D0F6-E1AC-1868-66AACBC56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250" y="6297119"/>
            <a:ext cx="12205250" cy="560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12A7D2-275C-63E2-A3E0-4C6BED4E7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68" y="164099"/>
            <a:ext cx="1981372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85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18445-B69E-23A9-6509-B9A93A6F8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A8C5-3756-E062-1F88-1E62B695D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25" y="273822"/>
            <a:ext cx="10515600" cy="1325563"/>
          </a:xfrm>
        </p:spPr>
        <p:txBody>
          <a:bodyPr/>
          <a:lstStyle/>
          <a:p>
            <a:pPr algn="ctr"/>
            <a:r>
              <a:rPr lang="en-GB" b="1">
                <a:latin typeface="Verdana"/>
                <a:ea typeface="Verdana"/>
              </a:rPr>
              <a:t>Form Tutors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5D232-6168-58C7-21FE-954B7EAFF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83" y="294728"/>
            <a:ext cx="1981372" cy="1304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34BCDE-3A46-6746-1AC3-97ECA3241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97119"/>
            <a:ext cx="12205250" cy="560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C25B1B-1D5A-D5F3-41A2-242DBBF16481}"/>
              </a:ext>
            </a:extLst>
          </p:cNvPr>
          <p:cNvSpPr txBox="1"/>
          <p:nvPr/>
        </p:nvSpPr>
        <p:spPr>
          <a:xfrm>
            <a:off x="340698" y="4690754"/>
            <a:ext cx="155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/>
              <a:t>Mr </a:t>
            </a:r>
            <a:r>
              <a:rPr lang="en-GB" sz="1100" err="1"/>
              <a:t>Travell</a:t>
            </a:r>
            <a:endParaRPr lang="en-GB" sz="1100"/>
          </a:p>
          <a:p>
            <a:pPr algn="ctr"/>
            <a:r>
              <a:rPr lang="en-GB" sz="1100"/>
              <a:t>TravellJ@holmer.org.uk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7AB9C1-2A7E-84E0-0397-60E8A8F8108C}"/>
              </a:ext>
            </a:extLst>
          </p:cNvPr>
          <p:cNvSpPr txBox="1"/>
          <p:nvPr/>
        </p:nvSpPr>
        <p:spPr>
          <a:xfrm>
            <a:off x="1834515" y="4690748"/>
            <a:ext cx="1731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/>
              <a:t>Mrs McKnight</a:t>
            </a:r>
          </a:p>
          <a:p>
            <a:pPr algn="ctr"/>
            <a:r>
              <a:rPr lang="en-GB" sz="1100"/>
              <a:t>McknightC@holmer.org.uk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862220-6565-0F48-1975-38752512F969}"/>
              </a:ext>
            </a:extLst>
          </p:cNvPr>
          <p:cNvSpPr txBox="1"/>
          <p:nvPr/>
        </p:nvSpPr>
        <p:spPr>
          <a:xfrm>
            <a:off x="3656353" y="4690752"/>
            <a:ext cx="14830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/>
              <a:t>Ms Nnaji</a:t>
            </a:r>
          </a:p>
          <a:p>
            <a:pPr algn="ctr"/>
            <a:r>
              <a:rPr lang="en-GB" sz="1100"/>
              <a:t>NnajiS@holmer.org.uk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0BCB98-C6A9-C861-AE21-5C4EB758D702}"/>
              </a:ext>
            </a:extLst>
          </p:cNvPr>
          <p:cNvSpPr txBox="1"/>
          <p:nvPr/>
        </p:nvSpPr>
        <p:spPr>
          <a:xfrm>
            <a:off x="5045675" y="4690751"/>
            <a:ext cx="16706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/>
              <a:t>Mr Johnson</a:t>
            </a:r>
          </a:p>
          <a:p>
            <a:pPr algn="ctr"/>
            <a:r>
              <a:rPr lang="en-GB" sz="1100"/>
              <a:t>JohnsonA@holmer.org.uk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D50027-7884-8384-A9F6-6DEC810E53D2}"/>
              </a:ext>
            </a:extLst>
          </p:cNvPr>
          <p:cNvSpPr txBox="1"/>
          <p:nvPr/>
        </p:nvSpPr>
        <p:spPr>
          <a:xfrm>
            <a:off x="6686672" y="4690750"/>
            <a:ext cx="17572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/>
              <a:t>Miss </a:t>
            </a:r>
            <a:r>
              <a:rPr lang="en-GB" sz="1100" err="1"/>
              <a:t>Pankhania</a:t>
            </a:r>
            <a:endParaRPr lang="en-GB" sz="1100"/>
          </a:p>
          <a:p>
            <a:pPr algn="ctr"/>
            <a:r>
              <a:rPr lang="en-GB" sz="1100"/>
              <a:t>PankhaniaJ@holmer.org.uk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AE0AD3-6C05-E816-F91B-6E3814E1A90B}"/>
              </a:ext>
            </a:extLst>
          </p:cNvPr>
          <p:cNvSpPr txBox="1"/>
          <p:nvPr/>
        </p:nvSpPr>
        <p:spPr>
          <a:xfrm>
            <a:off x="8435163" y="4690748"/>
            <a:ext cx="19223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/>
              <a:t>Mrs Clarke-James</a:t>
            </a:r>
          </a:p>
          <a:p>
            <a:pPr algn="ctr"/>
            <a:r>
              <a:rPr lang="en-GB" sz="1100"/>
              <a:t>ClarkeJamesO@holmer.org.uk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70ECB7-CDB4-C0B8-3F34-6DFF02CCFF2A}"/>
              </a:ext>
            </a:extLst>
          </p:cNvPr>
          <p:cNvSpPr txBox="1"/>
          <p:nvPr/>
        </p:nvSpPr>
        <p:spPr>
          <a:xfrm>
            <a:off x="10440542" y="4690748"/>
            <a:ext cx="15552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/>
              <a:t>Mr Larkin</a:t>
            </a:r>
          </a:p>
          <a:p>
            <a:pPr algn="ctr"/>
            <a:r>
              <a:rPr lang="en-GB" sz="1100"/>
              <a:t>LarkinH@holmer.org.uk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D8694B-E061-F73E-6C56-D2D5D3EE0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62" y="2655010"/>
            <a:ext cx="1228896" cy="14480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EE16EE-E42B-D84E-F1A4-8D6D87A79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8217" y="2852657"/>
            <a:ext cx="1324160" cy="11526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44D8A9C-FA61-81E7-D771-B77A165BDC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2077" y="2766218"/>
            <a:ext cx="1343598" cy="13255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77DB564-998C-AA07-C1E6-0E260149C0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0332" y="2685945"/>
            <a:ext cx="1238423" cy="14861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01C4A6B-A1E9-B518-C154-4E66140F9B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9382" y="2685945"/>
            <a:ext cx="1371791" cy="14575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AFDEF8E-E9BE-2B3E-068B-7D934236A5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5649" y="2724050"/>
            <a:ext cx="1438476" cy="14480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0B977BC-2C8E-ADE7-5F39-ABDADF0B2E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8601" y="2790141"/>
            <a:ext cx="1295581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09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D9A34-EE38-1954-96DB-C0AD0832B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E4F2D-BA56-F7BA-B804-30D2B1ED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latin typeface="Verdana"/>
                <a:ea typeface="Verdana"/>
              </a:rPr>
              <a:t>Pastoral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E4273-DC22-7CB5-8CEC-23C501B5B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565" y="2459503"/>
            <a:ext cx="3563524" cy="1938992"/>
          </a:xfrm>
          <a:noFill/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>
                <a:ea typeface="Verdana"/>
                <a:cs typeface="Calibri"/>
              </a:rPr>
              <a:t>Miss Hemming</a:t>
            </a:r>
            <a:endParaRPr lang="en-US" sz="2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>
                <a:ea typeface="Verdana"/>
                <a:cs typeface="Calibri"/>
              </a:rPr>
              <a:t>Pastoral Manager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>
              <a:ea typeface="Verdana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>
                <a:ea typeface="Verdana"/>
                <a:cs typeface="Calibri"/>
                <a:hlinkClick r:id="rId3"/>
              </a:rPr>
              <a:t>HemmingC@holmer.org.uk</a:t>
            </a:r>
          </a:p>
          <a:p>
            <a:pPr marL="0" indent="0">
              <a:buNone/>
            </a:pPr>
            <a:endParaRPr lang="en-GB">
              <a:latin typeface="Verdana"/>
              <a:ea typeface="Verdana"/>
              <a:cs typeface="Calibri"/>
            </a:endParaRPr>
          </a:p>
          <a:p>
            <a:pPr marL="0" indent="0">
              <a:buNone/>
            </a:pPr>
            <a:endParaRPr lang="en-GB">
              <a:latin typeface="Verdana"/>
              <a:ea typeface="Verdana"/>
              <a:cs typeface="Calibri"/>
            </a:endParaRPr>
          </a:p>
          <a:p>
            <a:pPr marL="0" indent="0">
              <a:buNone/>
            </a:pPr>
            <a:endParaRPr lang="en-GB">
              <a:latin typeface="Verdana"/>
              <a:ea typeface="Verdana"/>
              <a:cs typeface="Calibri"/>
            </a:endParaRPr>
          </a:p>
          <a:p>
            <a:pPr marL="0" indent="0">
              <a:buNone/>
            </a:pPr>
            <a:endParaRPr lang="en-GB" b="1">
              <a:latin typeface="Verdana"/>
              <a:ea typeface="Verdana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2F392-4B5D-4B34-2109-606D905BB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250" y="6297119"/>
            <a:ext cx="12205250" cy="560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6FFE5A-22D9-F52A-D4E9-B306B15DB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68" y="164099"/>
            <a:ext cx="1981372" cy="13046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5EFE6D-9670-FF31-0026-26270923EF7D}"/>
              </a:ext>
            </a:extLst>
          </p:cNvPr>
          <p:cNvSpPr txBox="1"/>
          <p:nvPr/>
        </p:nvSpPr>
        <p:spPr>
          <a:xfrm>
            <a:off x="2524765" y="2459504"/>
            <a:ext cx="3733800" cy="193899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cs typeface="Calibri"/>
              </a:rPr>
              <a:t>Mrs</a:t>
            </a:r>
            <a:r>
              <a:rPr lang="en-US" sz="2400">
                <a:cs typeface="Calibri"/>
              </a:rPr>
              <a:t> Foster</a:t>
            </a:r>
          </a:p>
          <a:p>
            <a:r>
              <a:rPr lang="en-US" sz="2400">
                <a:cs typeface="Calibri"/>
              </a:rPr>
              <a:t>Deputy Headteacher Behaviour and Pastoral </a:t>
            </a:r>
            <a:r>
              <a:rPr lang="en-US" sz="2400">
                <a:cs typeface="Calibri"/>
                <a:hlinkClick r:id="rId6"/>
              </a:rPr>
              <a:t>FosterL@holmer.org.uk</a:t>
            </a:r>
          </a:p>
          <a:p>
            <a:endParaRPr lang="en-US" sz="2400"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CE842E-71A1-72D9-B5AC-173C1A990C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4653" y="2483944"/>
            <a:ext cx="1913213" cy="20908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6B8D69-4065-C17E-0F21-4BB13F0B79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393" y="2459504"/>
            <a:ext cx="2213808" cy="193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43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F6025-7C54-33F9-2A23-E1B7983F7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BF7C7-FE67-5DCF-2032-9926840E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320" y="527685"/>
            <a:ext cx="10515600" cy="1325563"/>
          </a:xfrm>
        </p:spPr>
        <p:txBody>
          <a:bodyPr/>
          <a:lstStyle/>
          <a:p>
            <a:pPr algn="ctr"/>
            <a:r>
              <a:rPr lang="en-GB" b="1">
                <a:latin typeface="Verdana"/>
                <a:ea typeface="Verdana"/>
              </a:rPr>
              <a:t>How your child might be feeling…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D25DC-496F-39A1-3FC4-58D118905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840" y="2676162"/>
            <a:ext cx="10718074" cy="358239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Verdana"/>
              <a:ea typeface="Verdana"/>
              <a:cs typeface="Calibri"/>
            </a:endParaRPr>
          </a:p>
          <a:p>
            <a:pPr marL="0" indent="0">
              <a:buNone/>
            </a:pPr>
            <a:endParaRPr lang="en-GB">
              <a:latin typeface="Verdana"/>
              <a:ea typeface="Verdana"/>
            </a:endParaRPr>
          </a:p>
          <a:p>
            <a:pPr marL="0" indent="0">
              <a:buNone/>
            </a:pPr>
            <a:endParaRPr lang="en-GB">
              <a:latin typeface="Verdana"/>
              <a:ea typeface="Verdana"/>
              <a:cs typeface="Calibri"/>
            </a:endParaRPr>
          </a:p>
          <a:p>
            <a:pPr marL="0" indent="0">
              <a:buNone/>
            </a:pPr>
            <a:endParaRPr lang="en-GB" b="1">
              <a:latin typeface="Verdana"/>
              <a:ea typeface="Verdana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5EDF5-9C60-5492-EC6A-759F4E859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6297119"/>
            <a:ext cx="12205250" cy="560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66C044-8FC0-940E-C2F6-D29FCA735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68" y="164099"/>
            <a:ext cx="1981372" cy="1304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FDA69A-DAD3-384F-ED5E-E9EFEE0ED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" y="2331720"/>
            <a:ext cx="12192000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12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246" y="1599385"/>
            <a:ext cx="10515600" cy="44530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GB" sz="9600">
              <a:latin typeface="Verdana"/>
              <a:ea typeface="Verdana"/>
              <a:cs typeface="Calibri"/>
            </a:endParaRPr>
          </a:p>
          <a:p>
            <a:pPr marL="0" indent="0" algn="ctr">
              <a:buNone/>
            </a:pPr>
            <a:r>
              <a:rPr lang="en-GB" sz="9600">
                <a:latin typeface="Verdana"/>
                <a:ea typeface="Verdana"/>
                <a:cs typeface="Calibri"/>
              </a:rPr>
              <a:t>Thank you</a:t>
            </a:r>
            <a:endParaRPr lang="en-GB" sz="3600">
              <a:latin typeface="Verdana"/>
              <a:ea typeface="Verdana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83" y="294728"/>
            <a:ext cx="1981372" cy="1304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97119"/>
            <a:ext cx="1220525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3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976" y="1594860"/>
            <a:ext cx="10112189" cy="1191371"/>
          </a:xfrm>
        </p:spPr>
        <p:txBody>
          <a:bodyPr>
            <a:normAutofit/>
          </a:bodyPr>
          <a:lstStyle/>
          <a:p>
            <a:pPr algn="just"/>
            <a:r>
              <a:rPr lang="en-GB" sz="3100" b="1">
                <a:latin typeface="Verdana"/>
                <a:ea typeface="Verdana"/>
              </a:rPr>
              <a:t>Mission:</a:t>
            </a:r>
            <a:r>
              <a:rPr lang="en-GB" sz="3100">
                <a:latin typeface="Verdana"/>
                <a:ea typeface="Verdana"/>
              </a:rPr>
              <a:t> To help students become the best possible versions of themselves they can be.</a:t>
            </a:r>
            <a:endParaRPr lang="en-GB">
              <a:latin typeface="Verdana"/>
              <a:ea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76" y="3011328"/>
            <a:ext cx="8851437" cy="6893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>
                <a:latin typeface="Verdana"/>
                <a:ea typeface="Verdana"/>
              </a:rPr>
              <a:t>Motto - </a:t>
            </a:r>
            <a:r>
              <a:rPr lang="en-GB">
                <a:latin typeface="Verdana"/>
                <a:ea typeface="Verdana"/>
              </a:rPr>
              <a:t>‘Work Hard, Be Kind &amp; Have Passion’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94" y="181202"/>
            <a:ext cx="1981372" cy="130465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21976" y="4071770"/>
            <a:ext cx="3042310" cy="2053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</a:rPr>
              <a:t>Core Values:</a:t>
            </a:r>
          </a:p>
          <a:p>
            <a:r>
              <a:rPr lang="en-GB">
                <a:latin typeface="Verdana" panose="020B0604030504040204" pitchFamily="34" charset="0"/>
                <a:ea typeface="Verdana" panose="020B0604030504040204" pitchFamily="34" charset="0"/>
              </a:rPr>
              <a:t>Work Hard</a:t>
            </a:r>
          </a:p>
          <a:p>
            <a:r>
              <a:rPr lang="en-GB">
                <a:latin typeface="Verdana" panose="020B0604030504040204" pitchFamily="34" charset="0"/>
                <a:ea typeface="Verdana" panose="020B0604030504040204" pitchFamily="34" charset="0"/>
              </a:rPr>
              <a:t>Be Kind</a:t>
            </a:r>
          </a:p>
          <a:p>
            <a:r>
              <a:rPr lang="en-GB">
                <a:latin typeface="Verdana" panose="020B0604030504040204" pitchFamily="34" charset="0"/>
                <a:ea typeface="Verdana" panose="020B0604030504040204" pitchFamily="34" charset="0"/>
              </a:rPr>
              <a:t>Have Passion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11900"/>
            <a:ext cx="12205250" cy="56088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E537F5-7B67-4002-ADD7-95AAE747E2CF}"/>
              </a:ext>
            </a:extLst>
          </p:cNvPr>
          <p:cNvSpPr txBox="1">
            <a:spLocks/>
          </p:cNvSpPr>
          <p:nvPr/>
        </p:nvSpPr>
        <p:spPr>
          <a:xfrm>
            <a:off x="3926539" y="4549165"/>
            <a:ext cx="3042310" cy="127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Verdana" panose="020B0604030504040204" pitchFamily="34" charset="0"/>
                <a:ea typeface="Verdana" panose="020B0604030504040204" pitchFamily="34" charset="0"/>
              </a:rPr>
              <a:t>Excellence</a:t>
            </a:r>
          </a:p>
          <a:p>
            <a:r>
              <a:rPr lang="en-GB">
                <a:latin typeface="Verdana" panose="020B0604030504040204" pitchFamily="34" charset="0"/>
                <a:ea typeface="Verdana" panose="020B0604030504040204" pitchFamily="34" charset="0"/>
              </a:rPr>
              <a:t>Curiosity</a:t>
            </a:r>
          </a:p>
        </p:txBody>
      </p:sp>
    </p:spTree>
    <p:extLst>
      <p:ext uri="{BB962C8B-B14F-4D97-AF65-F5344CB8AC3E}">
        <p14:creationId xmlns:p14="http://schemas.microsoft.com/office/powerpoint/2010/main" val="374280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825" y="273822"/>
            <a:ext cx="10515600" cy="1325563"/>
          </a:xfrm>
        </p:spPr>
        <p:txBody>
          <a:bodyPr/>
          <a:lstStyle/>
          <a:p>
            <a:pPr algn="ctr"/>
            <a:r>
              <a:rPr lang="en-GB" b="1">
                <a:latin typeface="Verdana"/>
                <a:ea typeface="Verdana"/>
              </a:rPr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246" y="1847960"/>
            <a:ext cx="10515600" cy="40468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>
                <a:latin typeface="Verdana"/>
                <a:ea typeface="Verdana"/>
              </a:rPr>
              <a:t>Headteacher - Ed Hillyard</a:t>
            </a:r>
            <a:endParaRPr lang="en-US"/>
          </a:p>
          <a:p>
            <a:pPr>
              <a:lnSpc>
                <a:spcPct val="150000"/>
              </a:lnSpc>
            </a:pPr>
            <a:r>
              <a:rPr lang="en-GB">
                <a:latin typeface="Verdana"/>
                <a:ea typeface="Verdana"/>
              </a:rPr>
              <a:t>Head of Year 7 – Peyton Owings</a:t>
            </a:r>
          </a:p>
          <a:p>
            <a:pPr>
              <a:lnSpc>
                <a:spcPct val="150000"/>
              </a:lnSpc>
            </a:pPr>
            <a:r>
              <a:rPr lang="en-GB">
                <a:latin typeface="Verdana"/>
                <a:ea typeface="Verdana"/>
              </a:rPr>
              <a:t>Pastoral Manager – Charlotte Hemming / Rachel Brooks</a:t>
            </a:r>
            <a:endParaRPr lang="en-GB">
              <a:latin typeface="Verdana"/>
              <a:ea typeface="Verdana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GB">
                <a:latin typeface="Verdana"/>
                <a:ea typeface="Verdana"/>
              </a:rPr>
              <a:t>Deputy Headteacher – Laura Foster</a:t>
            </a:r>
          </a:p>
          <a:p>
            <a:pPr>
              <a:lnSpc>
                <a:spcPct val="150000"/>
              </a:lnSpc>
            </a:pPr>
            <a:r>
              <a:rPr lang="en-GB">
                <a:latin typeface="Verdana"/>
                <a:ea typeface="Verdana"/>
                <a:cs typeface="Calibri" panose="020F0502020204030204"/>
              </a:rPr>
              <a:t>SENDCo – Sarah Wilson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83" y="294728"/>
            <a:ext cx="1981372" cy="1304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97119"/>
            <a:ext cx="1220525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5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72A3C-AE11-C5BE-721A-FDC2F3A7F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78E4-97A4-C113-604F-AF2CC28E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latin typeface="Verdana"/>
                <a:ea typeface="Verdana"/>
              </a:rPr>
              <a:t>Agenda for the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89750-96F2-8FAC-F35B-B3B2EEAD0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762"/>
            <a:ext cx="10718074" cy="35823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Verdana"/>
                <a:ea typeface="Verdana"/>
              </a:rPr>
              <a:t>Introduction to </a:t>
            </a:r>
            <a:r>
              <a:rPr lang="en-GB" err="1">
                <a:latin typeface="Verdana"/>
                <a:ea typeface="Verdana"/>
              </a:rPr>
              <a:t>Holmer</a:t>
            </a:r>
            <a:r>
              <a:rPr lang="en-GB">
                <a:latin typeface="Verdana"/>
                <a:ea typeface="Verdana"/>
              </a:rPr>
              <a:t> Green Senior School</a:t>
            </a:r>
          </a:p>
          <a:p>
            <a:r>
              <a:rPr lang="en-GB">
                <a:latin typeface="Verdana"/>
                <a:ea typeface="Verdana"/>
              </a:rPr>
              <a:t>Key Information</a:t>
            </a:r>
          </a:p>
          <a:p>
            <a:r>
              <a:rPr lang="en-GB">
                <a:latin typeface="Verdana"/>
                <a:ea typeface="Verdana"/>
              </a:rPr>
              <a:t>Opportunity to meet your child’s Form Tutor</a:t>
            </a:r>
            <a:endParaRPr lang="en-GB">
              <a:latin typeface="Verdana"/>
              <a:ea typeface="Verdana"/>
              <a:cs typeface="Calibri"/>
            </a:endParaRPr>
          </a:p>
          <a:p>
            <a:pPr marL="0" indent="0">
              <a:buNone/>
            </a:pPr>
            <a:endParaRPr lang="en-GB">
              <a:latin typeface="Verdana"/>
              <a:ea typeface="Verdana"/>
            </a:endParaRPr>
          </a:p>
          <a:p>
            <a:pPr marL="0" indent="0">
              <a:buNone/>
            </a:pPr>
            <a:endParaRPr lang="en-GB">
              <a:latin typeface="Verdana"/>
              <a:ea typeface="Verdana"/>
            </a:endParaRPr>
          </a:p>
          <a:p>
            <a:pPr marL="0" indent="0">
              <a:buNone/>
            </a:pPr>
            <a:endParaRPr lang="en-GB" b="1">
              <a:latin typeface="Verdana"/>
              <a:ea typeface="Verdana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A0FFE-8C71-8E4E-DAF4-FE0C29F1E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6297119"/>
            <a:ext cx="12205250" cy="560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220067-C7DB-3F97-A740-EED8E9226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68" y="164099"/>
            <a:ext cx="1981372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9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92BC3-437C-E253-C0DF-256F04BD8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02147-EF05-AE35-041F-B365C8A5F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latin typeface="Verdana"/>
                <a:ea typeface="Verdana"/>
              </a:rPr>
              <a:t>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5E693-B0B0-8293-FAFE-5D2F783C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389"/>
            <a:ext cx="10515600" cy="48252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>
                <a:latin typeface="Verdana"/>
                <a:ea typeface="Verdana"/>
              </a:rPr>
              <a:t>Subjects plan and deliver ambitious, well-sequenced seven-year curriculum.  The knowledge and vocabulary to be learned is specified</a:t>
            </a:r>
            <a:endParaRPr lang="en-US"/>
          </a:p>
          <a:p>
            <a:endParaRPr lang="en-GB" sz="2400">
              <a:latin typeface="Verdana"/>
              <a:ea typeface="Verdana"/>
            </a:endParaRPr>
          </a:p>
          <a:p>
            <a:r>
              <a:rPr lang="en-GB" sz="2400">
                <a:latin typeface="Verdana"/>
                <a:ea typeface="Verdana"/>
              </a:rPr>
              <a:t>Year 9 students select three specialism subjects to focus on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000">
                <a:latin typeface="Verdana"/>
                <a:ea typeface="Verdana"/>
              </a:rPr>
              <a:t>(Visual Arts, Expressive Arts, Design Technology)</a:t>
            </a:r>
            <a:endParaRPr lang="en-GB" sz="2000">
              <a:ea typeface="Calibri"/>
              <a:cs typeface="Calibri"/>
            </a:endParaRPr>
          </a:p>
          <a:p>
            <a:endParaRPr lang="en-GB" sz="2400">
              <a:latin typeface="Verdana"/>
              <a:ea typeface="Verdana"/>
            </a:endParaRPr>
          </a:p>
          <a:p>
            <a:r>
              <a:rPr lang="en-GB" sz="2400">
                <a:latin typeface="Verdana"/>
                <a:ea typeface="Verdana"/>
              </a:rPr>
              <a:t>Year 10 students select three GCSE options to complement our core offer </a:t>
            </a:r>
          </a:p>
          <a:p>
            <a:endParaRPr lang="en-GB" sz="2400">
              <a:latin typeface="Verdana"/>
              <a:ea typeface="Verdana"/>
            </a:endParaRPr>
          </a:p>
          <a:p>
            <a:r>
              <a:rPr lang="en-GB" sz="2400">
                <a:latin typeface="Verdana"/>
                <a:ea typeface="Verdana"/>
              </a:rPr>
              <a:t>Year 12 students select 3 or 4 A-Level/Vocational qualifications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1D98A-B284-3656-B340-4632C4DB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6297119"/>
            <a:ext cx="12205250" cy="560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62389A-7031-1593-48F2-869421B13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94" y="129265"/>
            <a:ext cx="1981372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latin typeface="Verdana"/>
                <a:ea typeface="Verdana"/>
              </a:rPr>
              <a:t>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389"/>
            <a:ext cx="10515600" cy="48252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700">
                <a:latin typeface="Verdana"/>
                <a:ea typeface="Verdana"/>
              </a:rPr>
              <a:t>Online booking system for Parents’ Evenings – 11th June</a:t>
            </a:r>
          </a:p>
          <a:p>
            <a:r>
              <a:rPr lang="en-GB" sz="2700">
                <a:latin typeface="Verdana"/>
                <a:ea typeface="Verdana"/>
              </a:rPr>
              <a:t>Attitude to learning (ATL) report each half term, graded 1-4 (1 being the best)</a:t>
            </a:r>
          </a:p>
          <a:p>
            <a:r>
              <a:rPr lang="en-GB" sz="2700">
                <a:latin typeface="Verdana"/>
                <a:ea typeface="Verdana"/>
              </a:rPr>
              <a:t>% score report sent out twice a year – February and July</a:t>
            </a:r>
            <a:endParaRPr lang="en-GB" sz="2700">
              <a:latin typeface="Verdana"/>
              <a:ea typeface="Verdana"/>
              <a:cs typeface="Calibri"/>
            </a:endParaRPr>
          </a:p>
          <a:p>
            <a:r>
              <a:rPr lang="en-GB" sz="2700">
                <a:latin typeface="Verdana"/>
                <a:ea typeface="Verdana"/>
              </a:rPr>
              <a:t>Targets based on KS2 data for all subjects – it is an indication of how well a child may do</a:t>
            </a:r>
          </a:p>
          <a:p>
            <a:r>
              <a:rPr lang="en-GB" sz="2700">
                <a:latin typeface="Verdana"/>
                <a:ea typeface="Verdana"/>
              </a:rPr>
              <a:t>9-1 grading system and fine grades Low/Middle/High</a:t>
            </a:r>
          </a:p>
          <a:p>
            <a:endParaRPr lang="en-GB" sz="2700">
              <a:latin typeface="Verdana"/>
              <a:ea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6297119"/>
            <a:ext cx="12205250" cy="560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94" y="129265"/>
            <a:ext cx="1981372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latin typeface="Verdana"/>
                <a:ea typeface="Verdana"/>
              </a:rPr>
              <a:t>Reporting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6297119"/>
            <a:ext cx="12205250" cy="560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94" y="129265"/>
            <a:ext cx="1981372" cy="1304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BEE965-F16C-4667-CFD4-4713E6F63B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-3307" b="79091"/>
          <a:stretch/>
        </p:blipFill>
        <p:spPr>
          <a:xfrm>
            <a:off x="498338" y="1926548"/>
            <a:ext cx="11693662" cy="230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8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6297119"/>
            <a:ext cx="12205250" cy="560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94" y="129265"/>
            <a:ext cx="1981372" cy="13046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7AC1A5-2FB7-6A21-DAAE-5EB95D5DAE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909" r="-2128"/>
          <a:stretch/>
        </p:blipFill>
        <p:spPr>
          <a:xfrm>
            <a:off x="2683695" y="189954"/>
            <a:ext cx="8122850" cy="611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4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6297119"/>
            <a:ext cx="12205250" cy="560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94" y="129265"/>
            <a:ext cx="1981372" cy="1304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9B9AA6-0FCB-169A-B293-F3E6D2C13F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338"/>
          <a:stretch/>
        </p:blipFill>
        <p:spPr>
          <a:xfrm>
            <a:off x="2274013" y="591047"/>
            <a:ext cx="8021894" cy="4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09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593</Words>
  <Application>Microsoft Office PowerPoint</Application>
  <PresentationFormat>Widescreen</PresentationFormat>
  <Paragraphs>149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Courier New</vt:lpstr>
      <vt:lpstr>Times New Roman</vt:lpstr>
      <vt:lpstr>Verdana</vt:lpstr>
      <vt:lpstr>Office Theme</vt:lpstr>
      <vt:lpstr>Holmer Green Senior School</vt:lpstr>
      <vt:lpstr>Mission: To help students become the best possible versions of themselves they can be.</vt:lpstr>
      <vt:lpstr>Introductions</vt:lpstr>
      <vt:lpstr>Agenda for the evening</vt:lpstr>
      <vt:lpstr>Curriculum</vt:lpstr>
      <vt:lpstr>Reporting</vt:lpstr>
      <vt:lpstr>Reporting</vt:lpstr>
      <vt:lpstr>PowerPoint Presentation</vt:lpstr>
      <vt:lpstr>PowerPoint Presentation</vt:lpstr>
      <vt:lpstr>PowerPoint Presentation</vt:lpstr>
      <vt:lpstr>Homework</vt:lpstr>
      <vt:lpstr>Prep and Memorisation</vt:lpstr>
      <vt:lpstr>Attendance and Punctuality</vt:lpstr>
      <vt:lpstr>Attendance and Punctuality</vt:lpstr>
      <vt:lpstr>Head Of Year</vt:lpstr>
      <vt:lpstr>Form Tutors</vt:lpstr>
      <vt:lpstr>Pastoral Support</vt:lpstr>
      <vt:lpstr>How your child might be feeling…</vt:lpstr>
      <vt:lpstr>PowerPoint Presentation</vt:lpstr>
    </vt:vector>
  </TitlesOfParts>
  <Company>Holmer Green Senior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Holmer Green Senior School</dc:title>
  <dc:creator>A. McKee</dc:creator>
  <cp:lastModifiedBy>A. McKee</cp:lastModifiedBy>
  <cp:revision>1</cp:revision>
  <dcterms:created xsi:type="dcterms:W3CDTF">2025-09-25T11:02:14Z</dcterms:created>
  <dcterms:modified xsi:type="dcterms:W3CDTF">2025-09-25T14:53:52Z</dcterms:modified>
</cp:coreProperties>
</file>